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3" r:id="rId1"/>
  </p:sldMasterIdLst>
  <p:notesMasterIdLst>
    <p:notesMasterId r:id="rId10"/>
  </p:notesMasterIdLst>
  <p:handoutMasterIdLst>
    <p:handoutMasterId r:id="rId11"/>
  </p:handoutMasterIdLst>
  <p:sldIdLst>
    <p:sldId id="259" r:id="rId2"/>
    <p:sldId id="260" r:id="rId3"/>
    <p:sldId id="262" r:id="rId4"/>
    <p:sldId id="263" r:id="rId5"/>
    <p:sldId id="264" r:id="rId6"/>
    <p:sldId id="265" r:id="rId7"/>
    <p:sldId id="261" r:id="rId8"/>
    <p:sldId id="266" r:id="rId9"/>
  </p:sldIdLst>
  <p:sldSz cx="9144000" cy="6858000" type="screen4x3"/>
  <p:notesSz cx="6662738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378"/>
    <a:srgbClr val="0B4DA4"/>
    <a:srgbClr val="48659A"/>
    <a:srgbClr val="85AED2"/>
    <a:srgbClr val="EEA521"/>
    <a:srgbClr val="9C7019"/>
    <a:srgbClr val="DA7C2A"/>
    <a:srgbClr val="B27C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2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AA6330-E98B-4B93-8819-48B2F95FB89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59" tIns="47329" rIns="94659" bIns="47329" numCol="1" anchor="t" anchorCtr="0" compatLnSpc="1">
            <a:prstTxWarp prst="textNoShape">
              <a:avLst/>
            </a:prstTxWarp>
          </a:bodyPr>
          <a:lstStyle>
            <a:lvl1pPr defTabSz="946150">
              <a:defRPr sz="1200"/>
            </a:lvl1pPr>
          </a:lstStyle>
          <a:p>
            <a:endParaRPr lang="fr-F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59" tIns="47329" rIns="94659" bIns="47329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endParaRPr lang="fr-FR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9313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8473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59" tIns="47329" rIns="94659" bIns="47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59" tIns="47329" rIns="94659" bIns="47329" numCol="1" anchor="b" anchorCtr="0" compatLnSpc="1">
            <a:prstTxWarp prst="textNoShape">
              <a:avLst/>
            </a:prstTxWarp>
          </a:bodyPr>
          <a:lstStyle>
            <a:lvl1pPr defTabSz="946150">
              <a:defRPr sz="1200"/>
            </a:lvl1pPr>
          </a:lstStyle>
          <a:p>
            <a:endParaRPr lang="fr-F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59" tIns="47329" rIns="94659" bIns="47329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fld id="{253B9FAA-F3C2-46C8-AE1C-2B3AFB78E971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7046D5-D1B8-41A1-B16E-B714E80DF411}" type="slidenum">
              <a:rPr lang="fr-FR"/>
              <a:pPr/>
              <a:t>1</a:t>
            </a:fld>
            <a:endParaRPr lang="fr-F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4" name="Picture 34" descr="d2 jaune"/>
          <p:cNvPicPr>
            <a:picLocks noChangeAspect="1" noChangeArrowheads="1"/>
          </p:cNvPicPr>
          <p:nvPr/>
        </p:nvPicPr>
        <p:blipFill>
          <a:blip r:embed="rId2" cstate="print">
            <a:lum bright="-8000"/>
          </a:blip>
          <a:srcRect/>
          <a:stretch>
            <a:fillRect/>
          </a:stretch>
        </p:blipFill>
        <p:spPr bwMode="auto">
          <a:xfrm>
            <a:off x="0" y="2195513"/>
            <a:ext cx="9163050" cy="4205287"/>
          </a:xfrm>
          <a:prstGeom prst="rect">
            <a:avLst/>
          </a:prstGeom>
          <a:noFill/>
        </p:spPr>
      </p:pic>
      <p:pic>
        <p:nvPicPr>
          <p:cNvPr id="20515" name="Picture 35" descr="title th3new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9525"/>
            <a:ext cx="9170988" cy="686435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rgbClr val="9C701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438400"/>
            <a:ext cx="6400800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  <a:endParaRPr lang="fr-F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179388" y="6448425"/>
            <a:ext cx="1584325" cy="457200"/>
          </a:xfrm>
        </p:spPr>
        <p:txBody>
          <a:bodyPr/>
          <a:lstStyle>
            <a:lvl1pPr>
              <a:defRPr i="1"/>
            </a:lvl1pPr>
          </a:lstStyle>
          <a:p>
            <a:r>
              <a:rPr lang="en-US"/>
              <a:t>08-March 2010</a:t>
            </a:r>
            <a:endParaRPr lang="en-GB" sz="1400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1908175" y="6421438"/>
            <a:ext cx="5184775" cy="457200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GISCO Working Party 2010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05800" y="6386513"/>
            <a:ext cx="8382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fld id="{0C5B7D0D-518C-488E-9486-67CFC60E45A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08-March 2010</a:t>
            </a: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GISCO Working Party 2010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CEA9B-D302-447A-B208-5FB0567F8A79}" type="slidenum">
              <a:rPr lang="fr-FR"/>
              <a:pPr/>
              <a:t>‹#›</a:t>
            </a:fld>
            <a:endParaRPr lang="fr-FR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97638" y="847725"/>
            <a:ext cx="1885950" cy="50196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6613" y="847725"/>
            <a:ext cx="5508625" cy="50196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08-March 2010</a:t>
            </a: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GISCO Working Party 2010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ECDA6-C8CE-4B74-AF42-412B4183B0B1}" type="slidenum">
              <a:rPr lang="fr-FR"/>
              <a:pPr/>
              <a:t>‹#›</a:t>
            </a:fld>
            <a:endParaRPr lang="fr-FR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08-March 2010</a:t>
            </a: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GISCO Working Party 2010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3E2E0-5F48-40BC-ACA4-3B1FA552D0C7}" type="slidenum">
              <a:rPr lang="fr-FR"/>
              <a:pPr/>
              <a:t>‹#›</a:t>
            </a:fld>
            <a:endParaRPr lang="fr-FR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08-March 2010</a:t>
            </a: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GISCO Working Party 2010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DFCBB-CA7F-4EE6-9DB8-E1B2E21A94DE}" type="slidenum">
              <a:rPr lang="fr-FR"/>
              <a:pPr/>
              <a:t>‹#›</a:t>
            </a:fld>
            <a:endParaRPr lang="fr-FR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6613" y="17526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4713" y="1752600"/>
            <a:ext cx="36972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08-March 2010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GISCO Working Party 2010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0A876-E6B3-4441-A332-E6C18B8DBC0C}" type="slidenum">
              <a:rPr lang="fr-FR"/>
              <a:pPr/>
              <a:t>‹#›</a:t>
            </a:fld>
            <a:endParaRPr lang="fr-FR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08-March 2010</a:t>
            </a:r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GISCO Working Party 2010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F2AF5-3220-4BF1-8F55-B521FD2CE13E}" type="slidenum">
              <a:rPr lang="fr-FR"/>
              <a:pPr/>
              <a:t>‹#›</a:t>
            </a:fld>
            <a:endParaRPr lang="fr-FR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08-March 2010</a:t>
            </a:r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GISCO Working Party 2010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E3CE5-E6B2-49AE-9829-95148829434B}" type="slidenum">
              <a:rPr lang="fr-FR"/>
              <a:pPr/>
              <a:t>‹#›</a:t>
            </a:fld>
            <a:endParaRPr lang="fr-FR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08-March 2010</a:t>
            </a:r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GISCO Working Party 2010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7CC26-5F80-4531-84D4-9C9031D9886D}" type="slidenum">
              <a:rPr lang="fr-FR"/>
              <a:pPr/>
              <a:t>‹#›</a:t>
            </a:fld>
            <a:endParaRPr lang="fr-FR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08-March 2010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GISCO Working Party 2010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53DF1-4C4E-436D-8F36-70F074A0D898}" type="slidenum">
              <a:rPr lang="fr-FR"/>
              <a:pPr/>
              <a:t>‹#›</a:t>
            </a:fld>
            <a:endParaRPr lang="fr-FR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08-March 2010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GISCO Working Party 2010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07842-8A05-41A5-9F12-AAC2F770C1F7}" type="slidenum">
              <a:rPr lang="fr-FR"/>
              <a:pPr/>
              <a:t>‹#›</a:t>
            </a:fld>
            <a:endParaRPr lang="fr-FR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4" name="Picture 22" descr="master 0 new logo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7938" y="3171825"/>
            <a:ext cx="9159876" cy="3686175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47725"/>
            <a:ext cx="75453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6613" y="1752600"/>
            <a:ext cx="75453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400800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08-March 2010</a:t>
            </a:r>
            <a:endParaRPr lang="en-GB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775" y="6400800"/>
            <a:ext cx="518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GISCO Working Party 2010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53188"/>
            <a:ext cx="611187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9D4B77E2-DBF8-4FCD-A120-7DF138ECE242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EEA52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EEA521"/>
          </a:solidFill>
          <a:latin typeface="Arial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EEA521"/>
          </a:solidFill>
          <a:latin typeface="Arial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EEA521"/>
          </a:solidFill>
          <a:latin typeface="Arial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EEA521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EEA521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EEA521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EEA521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EEA52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n"/>
        <a:defRPr sz="2200">
          <a:solidFill>
            <a:srgbClr val="0F3277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F3277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F3277"/>
          </a:solidFill>
          <a:latin typeface="+mn-lt"/>
          <a:ea typeface="+mn-ea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464847"/>
          </a:solidFill>
          <a:latin typeface="+mn-lt"/>
          <a:ea typeface="+mn-ea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464847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464847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464847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464847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464847"/>
          </a:solidFill>
          <a:latin typeface="+mn-lt"/>
          <a:ea typeface="+mn-ea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db-cenzus2011.sk/SODB2011PROD/CLIENT/Login.aspx?ReturnUrl=%2fSODB2011PROD%2fDefault.asp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hyperlink" Target="http://testp1.sodb-cenzus2011.sk/SODB2011TEST411/Client/default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70D21-661C-411F-92FB-BDDFE4086DE0}" type="slidenum">
              <a:rPr lang="fr-FR"/>
              <a:pPr/>
              <a:t>1</a:t>
            </a:fld>
            <a:endParaRPr lang="fr-FR" b="0">
              <a:solidFill>
                <a:schemeClr val="tx1"/>
              </a:solidFill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400" dirty="0" smtClean="0"/>
              <a:t>Tvorba sčítacích obvodov internetovou aplikáciou.</a:t>
            </a:r>
            <a:r>
              <a:rPr lang="sk-SK" sz="2400" dirty="0" smtClean="0"/>
              <a:t/>
            </a:r>
            <a:br>
              <a:rPr lang="sk-SK" sz="2400" dirty="0" smtClean="0"/>
            </a:br>
            <a:endParaRPr lang="en-GB" sz="2400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785926"/>
            <a:ext cx="2620963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4925" y="6400800"/>
            <a:ext cx="1584325" cy="457200"/>
          </a:xfrm>
        </p:spPr>
        <p:txBody>
          <a:bodyPr/>
          <a:lstStyle/>
          <a:p>
            <a:r>
              <a:rPr lang="sk-SK" dirty="0" smtClean="0">
                <a:solidFill>
                  <a:srgbClr val="0E3378"/>
                </a:solidFill>
              </a:rPr>
              <a:t>7. - 8. júna </a:t>
            </a:r>
            <a:r>
              <a:rPr lang="en-US" dirty="0" smtClean="0">
                <a:solidFill>
                  <a:srgbClr val="0E3378"/>
                </a:solidFill>
              </a:rPr>
              <a:t> 201</a:t>
            </a:r>
            <a:r>
              <a:rPr lang="sk-SK" dirty="0" smtClean="0">
                <a:solidFill>
                  <a:srgbClr val="0E3378"/>
                </a:solidFill>
              </a:rPr>
              <a:t>1</a:t>
            </a:r>
            <a:endParaRPr lang="en-GB" dirty="0">
              <a:solidFill>
                <a:srgbClr val="0E3378"/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771775" y="6400800"/>
            <a:ext cx="3086109" cy="457200"/>
          </a:xfrm>
        </p:spPr>
        <p:txBody>
          <a:bodyPr/>
          <a:lstStyle/>
          <a:p>
            <a:pPr algn="ctr"/>
            <a:r>
              <a:rPr lang="sk-SK" b="1" dirty="0" err="1" smtClean="0">
                <a:solidFill>
                  <a:srgbClr val="0E3378"/>
                </a:solidFill>
              </a:rPr>
              <a:t>Enviro-i-Fórum</a:t>
            </a:r>
            <a:r>
              <a:rPr lang="sk-SK" b="1" dirty="0" smtClean="0">
                <a:solidFill>
                  <a:srgbClr val="0E3378"/>
                </a:solidFill>
              </a:rPr>
              <a:t> </a:t>
            </a:r>
            <a:r>
              <a:rPr lang="en-US" b="1" dirty="0" smtClean="0">
                <a:solidFill>
                  <a:srgbClr val="0E3378"/>
                </a:solidFill>
              </a:rPr>
              <a:t> 201</a:t>
            </a:r>
            <a:r>
              <a:rPr lang="sk-SK" b="1" dirty="0" smtClean="0">
                <a:solidFill>
                  <a:srgbClr val="0E3378"/>
                </a:solidFill>
              </a:rPr>
              <a:t>1</a:t>
            </a:r>
            <a:endParaRPr lang="en-US" b="1" dirty="0">
              <a:solidFill>
                <a:srgbClr val="0E3378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572000" y="0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</a:rPr>
              <a:t>SODB 2011</a:t>
            </a:r>
            <a:endParaRPr lang="sk-SK" sz="32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2786058"/>
            <a:ext cx="4572032" cy="220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571472" y="1428736"/>
            <a:ext cx="49292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rgbClr val="0E3378"/>
                </a:solidFill>
              </a:rPr>
              <a:t>Automatizované spracovanie údajov  vychádza z princípov definovaných Zákonom č. 263/2008 Z. z.</a:t>
            </a:r>
          </a:p>
          <a:p>
            <a:r>
              <a:rPr lang="sk-SK" sz="2000" dirty="0" smtClean="0">
                <a:solidFill>
                  <a:srgbClr val="0E3378"/>
                </a:solidFill>
              </a:rPr>
              <a:t>o sčítaní obyvateľov, domov a bytov</a:t>
            </a:r>
          </a:p>
          <a:p>
            <a:r>
              <a:rPr lang="sk-SK" sz="2000" dirty="0" smtClean="0">
                <a:solidFill>
                  <a:srgbClr val="0E3378"/>
                </a:solidFill>
              </a:rPr>
              <a:t>v roku 2011</a:t>
            </a:r>
            <a:endParaRPr lang="sk-SK" sz="2000" dirty="0">
              <a:solidFill>
                <a:srgbClr val="0E3378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71472" y="5214950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>
                <a:solidFill>
                  <a:srgbClr val="0E3378"/>
                </a:solidFill>
              </a:rPr>
              <a:t>Získané údaje majú svojou štruktúrou vyhovieť zámerom </a:t>
            </a:r>
            <a:r>
              <a:rPr lang="sk-SK" sz="1800" dirty="0" err="1" smtClean="0">
                <a:solidFill>
                  <a:srgbClr val="0E3378"/>
                </a:solidFill>
              </a:rPr>
              <a:t>EUROSTAT-u</a:t>
            </a:r>
            <a:r>
              <a:rPr lang="sk-SK" sz="1800" dirty="0" smtClean="0">
                <a:solidFill>
                  <a:srgbClr val="0E3378"/>
                </a:solidFill>
              </a:rPr>
              <a:t> (Štatistického úradu Európskych spoločenstiev), aby boli v krajinách Európskej únie v duchu medzinárodných štandardov porovnateľné!</a:t>
            </a:r>
            <a:endParaRPr lang="sk-SK" sz="1800" dirty="0">
              <a:solidFill>
                <a:srgbClr val="0E3378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15300" y="0"/>
            <a:ext cx="1028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B4DA4"/>
                </a:solidFill>
              </a:rPr>
              <a:t>7. - 8. júna </a:t>
            </a:r>
            <a:r>
              <a:rPr lang="en-US" dirty="0" smtClean="0">
                <a:solidFill>
                  <a:srgbClr val="0B4DA4"/>
                </a:solidFill>
              </a:rPr>
              <a:t> 201</a:t>
            </a:r>
            <a:r>
              <a:rPr lang="sk-SK" dirty="0" smtClean="0">
                <a:solidFill>
                  <a:srgbClr val="0B4DA4"/>
                </a:solidFill>
              </a:rPr>
              <a:t>1</a:t>
            </a:r>
            <a:endParaRPr lang="en-GB" dirty="0">
              <a:solidFill>
                <a:srgbClr val="0B4DA4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771775" y="6400800"/>
            <a:ext cx="3086109" cy="457200"/>
          </a:xfrm>
        </p:spPr>
        <p:txBody>
          <a:bodyPr/>
          <a:lstStyle/>
          <a:p>
            <a:pPr algn="ctr"/>
            <a:r>
              <a:rPr lang="sk-SK" b="1" dirty="0" err="1" smtClean="0">
                <a:solidFill>
                  <a:srgbClr val="0B4DA4"/>
                </a:solidFill>
              </a:rPr>
              <a:t>Enviro-i-Fórum</a:t>
            </a:r>
            <a:r>
              <a:rPr lang="sk-SK" b="1" dirty="0" smtClean="0">
                <a:solidFill>
                  <a:srgbClr val="0B4DA4"/>
                </a:solidFill>
              </a:rPr>
              <a:t> </a:t>
            </a:r>
            <a:r>
              <a:rPr lang="en-US" b="1" dirty="0" smtClean="0">
                <a:solidFill>
                  <a:srgbClr val="0B4DA4"/>
                </a:solidFill>
              </a:rPr>
              <a:t> 201</a:t>
            </a:r>
            <a:r>
              <a:rPr lang="sk-SK" b="1" dirty="0" smtClean="0">
                <a:solidFill>
                  <a:srgbClr val="0B4DA4"/>
                </a:solidFill>
              </a:rPr>
              <a:t>1</a:t>
            </a:r>
            <a:endParaRPr lang="en-US" b="1" dirty="0">
              <a:solidFill>
                <a:srgbClr val="0B4DA4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66C2-0ADA-40A6-8DCC-7EA955B36103}" type="slidenum">
              <a:rPr lang="fr-FR"/>
              <a:pPr/>
              <a:t>2</a:t>
            </a:fld>
            <a:endParaRPr lang="fr-FR" b="0">
              <a:solidFill>
                <a:schemeClr val="tx1"/>
              </a:solidFill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2400" dirty="0" smtClean="0"/>
              <a:t>Pôsobnosť ústredných orgánov štátnej správy</a:t>
            </a:r>
            <a:endParaRPr lang="en-GB" sz="2400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571612"/>
            <a:ext cx="7735915" cy="4114800"/>
          </a:xfrm>
        </p:spPr>
        <p:txBody>
          <a:bodyPr/>
          <a:lstStyle/>
          <a:p>
            <a:r>
              <a:rPr lang="sk-SK" sz="2000" u="sng" dirty="0" smtClean="0"/>
              <a:t>Štatistický úrad SR</a:t>
            </a:r>
            <a:r>
              <a:rPr lang="sk-SK" sz="2000" dirty="0" smtClean="0"/>
              <a:t> riadi sčítanie...</a:t>
            </a:r>
            <a:endParaRPr lang="en-GB" sz="2000" dirty="0">
              <a:solidFill>
                <a:schemeClr val="tx1"/>
              </a:solidFill>
            </a:endParaRPr>
          </a:p>
          <a:p>
            <a:pPr lvl="0"/>
            <a:r>
              <a:rPr lang="sk-SK" sz="2000" u="sng" dirty="0" smtClean="0"/>
              <a:t>MV SR</a:t>
            </a:r>
            <a:r>
              <a:rPr lang="sk-SK" sz="2000" dirty="0" smtClean="0"/>
              <a:t> poskytne obci údaje z registra obyvateľov, vytvorí číselný identifikátor obyvateľa na vyplnenie sčítacieho tlačiva, zabezpečí v spolupráci s  MŽP SR územné vymedzenie častí obce a ich priestorovú </a:t>
            </a:r>
            <a:r>
              <a:rPr lang="sk-SK" sz="2000" dirty="0" err="1" smtClean="0"/>
              <a:t>skladobnosť</a:t>
            </a:r>
            <a:r>
              <a:rPr lang="sk-SK" sz="2000" dirty="0" smtClean="0"/>
              <a:t> so základnými sídelnými jednotkami (ZSJ)</a:t>
            </a:r>
            <a:endParaRPr lang="sk-SK" dirty="0" smtClean="0"/>
          </a:p>
          <a:p>
            <a:pPr lvl="0"/>
            <a:r>
              <a:rPr lang="sk-SK" sz="2000" u="sng" dirty="0" smtClean="0"/>
              <a:t>MŽP SR</a:t>
            </a:r>
            <a:r>
              <a:rPr lang="sk-SK" sz="2000" dirty="0" smtClean="0"/>
              <a:t> po dohode s úradom a v súčinnosti s obvodnými úradmi vykoná ústrednú revíziu vymedzenia ZSJ</a:t>
            </a:r>
          </a:p>
          <a:p>
            <a:pPr lvl="0"/>
            <a:r>
              <a:rPr lang="sk-SK" sz="2000" u="sng" dirty="0" smtClean="0"/>
              <a:t>ÚGKK SR</a:t>
            </a:r>
            <a:r>
              <a:rPr lang="sk-SK" sz="2000" dirty="0" smtClean="0"/>
              <a:t> zabezpečí v spolupráci s obvodnými úradmi a MŽP SR aktualizáciu mapových podkladov potrebných na ústrednú revíziu vymedzenia základných sídelných jednotiek, zakreslenie výsledkov ústrednej revízie ZSJ do mapovej dokumentácie</a:t>
            </a:r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2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5300" y="0"/>
            <a:ext cx="1028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2"/>
                </a:solidFill>
              </a:rPr>
              <a:t>7. - 8. júna </a:t>
            </a:r>
            <a:r>
              <a:rPr lang="en-US" dirty="0" smtClean="0">
                <a:solidFill>
                  <a:schemeClr val="accent2"/>
                </a:solidFill>
              </a:rPr>
              <a:t> 201</a:t>
            </a:r>
            <a:r>
              <a:rPr lang="sk-SK" dirty="0" smtClean="0">
                <a:solidFill>
                  <a:schemeClr val="accent2"/>
                </a:solidFill>
              </a:rPr>
              <a:t>1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771775" y="6400800"/>
            <a:ext cx="3086109" cy="457200"/>
          </a:xfrm>
        </p:spPr>
        <p:txBody>
          <a:bodyPr/>
          <a:lstStyle/>
          <a:p>
            <a:pPr algn="ctr"/>
            <a:r>
              <a:rPr lang="sk-SK" b="1" dirty="0" err="1" smtClean="0">
                <a:solidFill>
                  <a:schemeClr val="accent2"/>
                </a:solidFill>
              </a:rPr>
              <a:t>Enviro-i-Fórum</a:t>
            </a:r>
            <a:r>
              <a:rPr lang="sk-SK" b="1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201</a:t>
            </a:r>
            <a:r>
              <a:rPr lang="sk-SK" b="1" dirty="0" smtClean="0">
                <a:solidFill>
                  <a:schemeClr val="accent2"/>
                </a:solidFill>
              </a:rPr>
              <a:t>1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66C2-0ADA-40A6-8DCC-7EA955B36103}" type="slidenum">
              <a:rPr lang="fr-FR"/>
              <a:pPr/>
              <a:t>3</a:t>
            </a:fld>
            <a:endParaRPr lang="fr-FR" b="0">
              <a:solidFill>
                <a:schemeClr val="tx1"/>
              </a:solidFill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2400" dirty="0" smtClean="0"/>
              <a:t>SČÍTACIE OBVODY</a:t>
            </a:r>
            <a:endParaRPr lang="en-GB" sz="2400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1" y="1752600"/>
            <a:ext cx="8072494" cy="4114800"/>
          </a:xfrm>
        </p:spPr>
        <p:txBody>
          <a:bodyPr/>
          <a:lstStyle/>
          <a:p>
            <a:r>
              <a:rPr lang="sk-SK" dirty="0" smtClean="0">
                <a:solidFill>
                  <a:srgbClr val="0E3378"/>
                </a:solidFill>
              </a:rPr>
              <a:t>Obec sa člení na sčítacie obvody (SO)</a:t>
            </a:r>
          </a:p>
          <a:p>
            <a:r>
              <a:rPr lang="sk-SK" dirty="0" smtClean="0"/>
              <a:t>Členenie obce na sčítacie obvody musí byť vykonané v rámci jej rozdelenia na ZSJ</a:t>
            </a:r>
            <a:endParaRPr lang="en-GB" dirty="0">
              <a:solidFill>
                <a:srgbClr val="0E3378"/>
              </a:solidFill>
            </a:endParaRPr>
          </a:p>
          <a:p>
            <a:r>
              <a:rPr lang="sk-SK" dirty="0" smtClean="0"/>
              <a:t>Sčítací obvod je územie ZSJ alebo jej časť, ktorá je skladobnou časťou územia obce, v ktorej sa vykoná sčítanie</a:t>
            </a:r>
            <a:endParaRPr lang="en-GB" dirty="0">
              <a:solidFill>
                <a:srgbClr val="0E3378"/>
              </a:solidFill>
            </a:endParaRPr>
          </a:p>
          <a:p>
            <a:r>
              <a:rPr lang="sk-SK" dirty="0" smtClean="0"/>
              <a:t>Ak obec pozostáva z jednej základnej sídelnej jednotky a nečlení sa na sčítacie obvody, tvorí jeden sčítací obvod</a:t>
            </a:r>
          </a:p>
          <a:p>
            <a:r>
              <a:rPr lang="sk-SK" dirty="0" smtClean="0"/>
              <a:t>Sčítacie obvody vytvorí obvodný úrad podľa návrhu obce pomerne k počtu obyvateľov, prípadne pomerne k rozlohe obce</a:t>
            </a:r>
            <a:endParaRPr lang="en-GB" dirty="0">
              <a:solidFill>
                <a:srgbClr val="0E3378"/>
              </a:solidFill>
            </a:endParaRPr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2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5300" y="0"/>
            <a:ext cx="1028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E3378"/>
                </a:solidFill>
              </a:rPr>
              <a:t>7. - 8. júna </a:t>
            </a:r>
            <a:r>
              <a:rPr lang="en-US" dirty="0" smtClean="0">
                <a:solidFill>
                  <a:srgbClr val="0E3378"/>
                </a:solidFill>
              </a:rPr>
              <a:t> 201</a:t>
            </a:r>
            <a:r>
              <a:rPr lang="sk-SK" dirty="0" smtClean="0">
                <a:solidFill>
                  <a:srgbClr val="0E3378"/>
                </a:solidFill>
              </a:rPr>
              <a:t>1</a:t>
            </a:r>
            <a:endParaRPr lang="en-GB" dirty="0">
              <a:solidFill>
                <a:srgbClr val="0E3378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771775" y="6400800"/>
            <a:ext cx="3086109" cy="457200"/>
          </a:xfrm>
        </p:spPr>
        <p:txBody>
          <a:bodyPr/>
          <a:lstStyle/>
          <a:p>
            <a:pPr algn="ctr"/>
            <a:r>
              <a:rPr lang="sk-SK" b="1" dirty="0" err="1" smtClean="0">
                <a:solidFill>
                  <a:srgbClr val="0E3378"/>
                </a:solidFill>
              </a:rPr>
              <a:t>Enviro-i-Fórum</a:t>
            </a:r>
            <a:r>
              <a:rPr lang="sk-SK" b="1" dirty="0" smtClean="0">
                <a:solidFill>
                  <a:srgbClr val="0E3378"/>
                </a:solidFill>
              </a:rPr>
              <a:t> </a:t>
            </a:r>
            <a:r>
              <a:rPr lang="en-US" b="1" dirty="0" smtClean="0">
                <a:solidFill>
                  <a:srgbClr val="0E3378"/>
                </a:solidFill>
              </a:rPr>
              <a:t> 201</a:t>
            </a:r>
            <a:r>
              <a:rPr lang="sk-SK" b="1" dirty="0" smtClean="0">
                <a:solidFill>
                  <a:srgbClr val="0E3378"/>
                </a:solidFill>
              </a:rPr>
              <a:t>1</a:t>
            </a:r>
            <a:endParaRPr lang="en-US" b="1" dirty="0">
              <a:solidFill>
                <a:srgbClr val="0E3378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66C2-0ADA-40A6-8DCC-7EA955B36103}" type="slidenum">
              <a:rPr lang="fr-FR"/>
              <a:pPr/>
              <a:t>4</a:t>
            </a:fld>
            <a:endParaRPr lang="fr-FR" b="0">
              <a:solidFill>
                <a:schemeClr val="tx1"/>
              </a:solidFill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2400" dirty="0" smtClean="0"/>
              <a:t>APLIKÁCIA NA TVORBU SO</a:t>
            </a:r>
            <a:endParaRPr lang="en-GB" sz="2400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428736"/>
            <a:ext cx="7929618" cy="4857784"/>
          </a:xfrm>
        </p:spPr>
        <p:txBody>
          <a:bodyPr/>
          <a:lstStyle/>
          <a:p>
            <a:pPr lvl="0"/>
            <a:r>
              <a:rPr lang="sk-SK" dirty="0" smtClean="0"/>
              <a:t>overenie oprávnenia prístupu užívateľov </a:t>
            </a:r>
          </a:p>
          <a:p>
            <a:pPr lvl="0"/>
            <a:r>
              <a:rPr lang="sk-SK" dirty="0" smtClean="0"/>
              <a:t>podporu ochrany vyplnených údajov </a:t>
            </a:r>
          </a:p>
          <a:p>
            <a:r>
              <a:rPr lang="sk-SK" dirty="0" smtClean="0"/>
              <a:t>grafické preddefinovanie sčítacích obvodov na základe podkladov zo sčítania SODB 2001</a:t>
            </a:r>
            <a:endParaRPr lang="en-GB" dirty="0"/>
          </a:p>
          <a:p>
            <a:r>
              <a:rPr lang="sk-SK" dirty="0" smtClean="0"/>
              <a:t>zadefinovanie a úpravu hraníc SO pomocou grafického užívateľského rozhrania</a:t>
            </a:r>
            <a:endParaRPr lang="en-GB" dirty="0"/>
          </a:p>
          <a:p>
            <a:r>
              <a:rPr lang="sk-SK" dirty="0" smtClean="0"/>
              <a:t>on-line zobrazovanie detailných informácií o každom  sčítacom obvode (počty domov, bytov, obyvateľov)</a:t>
            </a:r>
            <a:endParaRPr lang="en-GB" dirty="0"/>
          </a:p>
          <a:p>
            <a:r>
              <a:rPr lang="sk-SK" dirty="0" smtClean="0"/>
              <a:t>možnosť doplnenia, zrušenia a posunu adresného bodu</a:t>
            </a:r>
          </a:p>
          <a:p>
            <a:r>
              <a:rPr lang="sk-SK" dirty="0" smtClean="0"/>
              <a:t>možnosť doplnenia, resp. editácie atribútov adresných bodov</a:t>
            </a:r>
          </a:p>
          <a:p>
            <a:pPr lvl="0"/>
            <a:r>
              <a:rPr lang="sk-SK" dirty="0" smtClean="0"/>
              <a:t>logovanie činností používateľa </a:t>
            </a:r>
          </a:p>
          <a:p>
            <a:endParaRPr lang="sk-SK" dirty="0" smtClean="0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2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57224" y="857232"/>
            <a:ext cx="75453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APLIKÁCIA NA TVORBU SO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5300" y="0"/>
            <a:ext cx="1028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E3378"/>
                </a:solidFill>
              </a:rPr>
              <a:t>7. - 8. júna </a:t>
            </a:r>
            <a:r>
              <a:rPr lang="en-US" dirty="0" smtClean="0">
                <a:solidFill>
                  <a:srgbClr val="0E3378"/>
                </a:solidFill>
              </a:rPr>
              <a:t> 201</a:t>
            </a:r>
            <a:r>
              <a:rPr lang="sk-SK" dirty="0" smtClean="0">
                <a:solidFill>
                  <a:srgbClr val="0E3378"/>
                </a:solidFill>
              </a:rPr>
              <a:t>1</a:t>
            </a:r>
            <a:endParaRPr lang="en-GB" dirty="0">
              <a:solidFill>
                <a:srgbClr val="0E3378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771775" y="6400800"/>
            <a:ext cx="3086109" cy="457200"/>
          </a:xfrm>
        </p:spPr>
        <p:txBody>
          <a:bodyPr/>
          <a:lstStyle/>
          <a:p>
            <a:pPr algn="ctr"/>
            <a:r>
              <a:rPr lang="sk-SK" b="1" dirty="0" err="1" smtClean="0">
                <a:solidFill>
                  <a:srgbClr val="0E3378"/>
                </a:solidFill>
              </a:rPr>
              <a:t>Enviro-i-Fórum</a:t>
            </a:r>
            <a:r>
              <a:rPr lang="sk-SK" b="1" dirty="0" smtClean="0">
                <a:solidFill>
                  <a:srgbClr val="0E3378"/>
                </a:solidFill>
              </a:rPr>
              <a:t> </a:t>
            </a:r>
            <a:r>
              <a:rPr lang="en-US" b="1" dirty="0" smtClean="0">
                <a:solidFill>
                  <a:srgbClr val="0E3378"/>
                </a:solidFill>
              </a:rPr>
              <a:t> 201</a:t>
            </a:r>
            <a:r>
              <a:rPr lang="sk-SK" b="1" dirty="0" smtClean="0">
                <a:solidFill>
                  <a:srgbClr val="0E3378"/>
                </a:solidFill>
              </a:rPr>
              <a:t>1</a:t>
            </a:r>
            <a:endParaRPr lang="en-US" b="1" dirty="0">
              <a:solidFill>
                <a:srgbClr val="0E3378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66C2-0ADA-40A6-8DCC-7EA955B36103}" type="slidenum">
              <a:rPr lang="fr-FR"/>
              <a:pPr/>
              <a:t>5</a:t>
            </a:fld>
            <a:endParaRPr lang="fr-FR" b="0">
              <a:solidFill>
                <a:schemeClr val="tx1"/>
              </a:solidFill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2400" dirty="0" smtClean="0"/>
              <a:t>D</a:t>
            </a:r>
            <a:r>
              <a:rPr lang="en-GB" sz="2400" dirty="0" smtClean="0"/>
              <a:t>O</a:t>
            </a:r>
            <a:r>
              <a:rPr lang="sk-SK" sz="2400" dirty="0" smtClean="0"/>
              <a:t>DANÉ  PODKLADOVÉ  ÚDAJE</a:t>
            </a:r>
            <a:endParaRPr lang="en-GB" sz="2400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500174"/>
            <a:ext cx="8286808" cy="4114800"/>
          </a:xfrm>
        </p:spPr>
        <p:txBody>
          <a:bodyPr/>
          <a:lstStyle/>
          <a:p>
            <a:pPr lvl="0"/>
            <a:r>
              <a:rPr lang="sk-SK" b="1" dirty="0" smtClean="0"/>
              <a:t>ŠÚ SR</a:t>
            </a:r>
            <a:r>
              <a:rPr lang="sk-SK" dirty="0" smtClean="0"/>
              <a:t> poskytol dodávateľovi aplikácie negrafické údaje o SO z roku 2001, pre aplikáciu bolo nutné na základe týchto údajov SO 2001vytvoriť ich grafickú podobu</a:t>
            </a:r>
          </a:p>
          <a:p>
            <a:pPr lvl="0"/>
            <a:r>
              <a:rPr lang="sk-SK" b="1" dirty="0" smtClean="0"/>
              <a:t>MŽP (SAŽP) </a:t>
            </a:r>
            <a:r>
              <a:rPr lang="sk-SK" dirty="0" smtClean="0"/>
              <a:t>po dohode s úradom a v súčinnosti s obvodnými úradmi vykonalo ústrednú revíziu vymedzenia ZSJ a dodalo súbor hraníc ZSJ</a:t>
            </a:r>
          </a:p>
          <a:p>
            <a:r>
              <a:rPr lang="sk-SK" b="1" dirty="0" smtClean="0"/>
              <a:t>ÚGKK SR </a:t>
            </a:r>
            <a:r>
              <a:rPr lang="sk-SK" dirty="0" smtClean="0"/>
              <a:t>zabezpečil v spolupráci s obvodnými úradmi a MŽP SR aktualizáciu mapových podkladov, dodal hranice územno-správneho členenia a údaje zo ZBGIS</a:t>
            </a:r>
            <a:endParaRPr lang="en-GB" dirty="0"/>
          </a:p>
          <a:p>
            <a:r>
              <a:rPr lang="sk-SK" b="1" dirty="0" smtClean="0"/>
              <a:t>MV SR </a:t>
            </a:r>
            <a:r>
              <a:rPr lang="sk-SK" dirty="0" smtClean="0"/>
              <a:t>poskytlo údaje z registra obyvateľov v rozsahu potrebnom na určenie  počtu obyvateľov prihlásených na trvalý pobyt</a:t>
            </a:r>
            <a:endParaRPr lang="en-GB" dirty="0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2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5300" y="0"/>
            <a:ext cx="1028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E3378"/>
                </a:solidFill>
              </a:rPr>
              <a:t>7. - 8. júna </a:t>
            </a:r>
            <a:r>
              <a:rPr lang="en-US" dirty="0" smtClean="0">
                <a:solidFill>
                  <a:srgbClr val="0E3378"/>
                </a:solidFill>
              </a:rPr>
              <a:t> 201</a:t>
            </a:r>
            <a:r>
              <a:rPr lang="sk-SK" dirty="0" smtClean="0">
                <a:solidFill>
                  <a:srgbClr val="0E3378"/>
                </a:solidFill>
              </a:rPr>
              <a:t>1</a:t>
            </a:r>
            <a:endParaRPr lang="en-GB" dirty="0">
              <a:solidFill>
                <a:srgbClr val="0E3378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771775" y="6400800"/>
            <a:ext cx="3086109" cy="457200"/>
          </a:xfrm>
        </p:spPr>
        <p:txBody>
          <a:bodyPr/>
          <a:lstStyle/>
          <a:p>
            <a:pPr algn="ctr"/>
            <a:r>
              <a:rPr lang="sk-SK" b="1" dirty="0" err="1" smtClean="0">
                <a:solidFill>
                  <a:srgbClr val="0E3378"/>
                </a:solidFill>
              </a:rPr>
              <a:t>Enviro-i-Fórum</a:t>
            </a:r>
            <a:r>
              <a:rPr lang="sk-SK" b="1" dirty="0" smtClean="0">
                <a:solidFill>
                  <a:srgbClr val="0E3378"/>
                </a:solidFill>
              </a:rPr>
              <a:t> </a:t>
            </a:r>
            <a:r>
              <a:rPr lang="en-US" b="1" dirty="0" smtClean="0">
                <a:solidFill>
                  <a:srgbClr val="0E3378"/>
                </a:solidFill>
              </a:rPr>
              <a:t> 201</a:t>
            </a:r>
            <a:r>
              <a:rPr lang="sk-SK" b="1" dirty="0" smtClean="0">
                <a:solidFill>
                  <a:srgbClr val="0E3378"/>
                </a:solidFill>
              </a:rPr>
              <a:t>1</a:t>
            </a:r>
            <a:endParaRPr lang="en-US" b="1" dirty="0">
              <a:solidFill>
                <a:srgbClr val="0E3378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66C2-0ADA-40A6-8DCC-7EA955B36103}" type="slidenum">
              <a:rPr lang="fr-FR"/>
              <a:pPr/>
              <a:t>6</a:t>
            </a:fld>
            <a:endParaRPr lang="fr-FR" b="0">
              <a:solidFill>
                <a:schemeClr val="tx1"/>
              </a:solidFill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2400" dirty="0" smtClean="0"/>
              <a:t>Nevyhovujúci stav </a:t>
            </a:r>
            <a:endParaRPr lang="en-GB" sz="2400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None/>
            </a:pPr>
            <a:r>
              <a:rPr lang="sk-SK" dirty="0" err="1" smtClean="0"/>
              <a:t>Multiparty</a:t>
            </a:r>
            <a:endParaRPr lang="sk-SK" dirty="0" smtClean="0"/>
          </a:p>
          <a:p>
            <a:pPr algn="r">
              <a:buNone/>
            </a:pPr>
            <a:r>
              <a:rPr lang="sk-SK" dirty="0" smtClean="0"/>
              <a:t>1 SO z 5 častí</a:t>
            </a:r>
            <a:endParaRPr lang="en-GB" dirty="0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2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28736"/>
            <a:ext cx="578647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5300" y="0"/>
            <a:ext cx="1028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7DA7-1660-4593-8D0D-C0379FC168A6}" type="slidenum">
              <a:rPr lang="fr-FR"/>
              <a:pPr/>
              <a:t>7</a:t>
            </a:fld>
            <a:endParaRPr lang="fr-FR" b="0">
              <a:solidFill>
                <a:schemeClr val="tx1"/>
              </a:solidFill>
            </a:endParaRP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2400" dirty="0" smtClean="0"/>
              <a:t>Vyhovujúci stav</a:t>
            </a:r>
            <a:endParaRPr lang="en-GB" sz="2400" dirty="0"/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2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736"/>
            <a:ext cx="578647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None/>
            </a:pPr>
            <a:r>
              <a:rPr lang="sk-SK" dirty="0" smtClean="0"/>
              <a:t>novo navrhnuté SO</a:t>
            </a:r>
          </a:p>
          <a:p>
            <a:pPr algn="r">
              <a:buNone/>
            </a:pPr>
            <a:r>
              <a:rPr lang="sk-SK" dirty="0" smtClean="0"/>
              <a:t>1 SO 1 polygón</a:t>
            </a:r>
          </a:p>
          <a:p>
            <a:pPr algn="r">
              <a:buNone/>
            </a:pPr>
            <a:r>
              <a:rPr lang="sk-SK" dirty="0" smtClean="0"/>
              <a:t>hranice sledujú</a:t>
            </a:r>
          </a:p>
          <a:p>
            <a:pPr algn="r">
              <a:buNone/>
            </a:pPr>
            <a:r>
              <a:rPr lang="sk-SK" dirty="0" smtClean="0"/>
              <a:t>uličnú sieť</a:t>
            </a:r>
            <a:endParaRPr lang="en-GB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771775" y="6400800"/>
            <a:ext cx="3086109" cy="457200"/>
          </a:xfrm>
        </p:spPr>
        <p:txBody>
          <a:bodyPr/>
          <a:lstStyle/>
          <a:p>
            <a:pPr algn="ctr"/>
            <a:r>
              <a:rPr lang="sk-SK" b="1" dirty="0" err="1" smtClean="0">
                <a:solidFill>
                  <a:srgbClr val="0E3378"/>
                </a:solidFill>
              </a:rPr>
              <a:t>Enviro-i-Fórum</a:t>
            </a:r>
            <a:r>
              <a:rPr lang="sk-SK" b="1" dirty="0" smtClean="0">
                <a:solidFill>
                  <a:srgbClr val="0E3378"/>
                </a:solidFill>
              </a:rPr>
              <a:t> </a:t>
            </a:r>
            <a:r>
              <a:rPr lang="en-US" b="1" dirty="0" smtClean="0">
                <a:solidFill>
                  <a:srgbClr val="0E3378"/>
                </a:solidFill>
              </a:rPr>
              <a:t> 201</a:t>
            </a:r>
            <a:r>
              <a:rPr lang="sk-SK" b="1" dirty="0" smtClean="0">
                <a:solidFill>
                  <a:srgbClr val="0E3378"/>
                </a:solidFill>
              </a:rPr>
              <a:t>1</a:t>
            </a:r>
            <a:endParaRPr lang="en-US" b="1" dirty="0">
              <a:solidFill>
                <a:srgbClr val="0E3378"/>
              </a:solidFill>
            </a:endParaRPr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4925" y="6400800"/>
            <a:ext cx="1584325" cy="457200"/>
          </a:xfrm>
        </p:spPr>
        <p:txBody>
          <a:bodyPr/>
          <a:lstStyle/>
          <a:p>
            <a:r>
              <a:rPr lang="sk-SK" dirty="0" smtClean="0">
                <a:solidFill>
                  <a:srgbClr val="0E3378"/>
                </a:solidFill>
              </a:rPr>
              <a:t>7. - 8. júna </a:t>
            </a:r>
            <a:r>
              <a:rPr lang="en-US" dirty="0" smtClean="0">
                <a:solidFill>
                  <a:srgbClr val="0E3378"/>
                </a:solidFill>
              </a:rPr>
              <a:t> 201</a:t>
            </a:r>
            <a:r>
              <a:rPr lang="sk-SK" dirty="0" smtClean="0">
                <a:solidFill>
                  <a:srgbClr val="0E3378"/>
                </a:solidFill>
              </a:rPr>
              <a:t>1</a:t>
            </a:r>
            <a:endParaRPr lang="en-GB" dirty="0">
              <a:solidFill>
                <a:srgbClr val="0E3378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5300" y="0"/>
            <a:ext cx="1028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7DA7-1660-4593-8D0D-C0379FC168A6}" type="slidenum">
              <a:rPr lang="fr-FR"/>
              <a:pPr/>
              <a:t>8</a:t>
            </a:fld>
            <a:endParaRPr lang="fr-FR" b="0">
              <a:solidFill>
                <a:schemeClr val="tx1"/>
              </a:solidFill>
            </a:endParaRP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2400" dirty="0" smtClean="0"/>
              <a:t>ONLINE  APLIKÁCIA</a:t>
            </a:r>
            <a:endParaRPr lang="en-GB" sz="2400" dirty="0"/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2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752600"/>
            <a:ext cx="8858311" cy="4114800"/>
          </a:xfrm>
        </p:spPr>
        <p:txBody>
          <a:bodyPr/>
          <a:lstStyle/>
          <a:p>
            <a:pPr>
              <a:buNone/>
            </a:pPr>
            <a:r>
              <a:rPr lang="en-GB" sz="1200" b="1" dirty="0" smtClean="0">
                <a:solidFill>
                  <a:srgbClr val="7030A0"/>
                </a:solidFill>
                <a:hlinkClick r:id="rId3"/>
              </a:rPr>
              <a:t>http://www.sodb-cenzus2011.sk/SODB2011PROD/CLIENT/Login.aspx?ReturnUrl=%</a:t>
            </a:r>
            <a:r>
              <a:rPr lang="en-GB" sz="1200" b="1" dirty="0" smtClean="0">
                <a:solidFill>
                  <a:srgbClr val="7030A0"/>
                </a:solidFill>
                <a:hlinkClick r:id="rId3"/>
              </a:rPr>
              <a:t>2fSODB2011PROD%2fDefault.aspx</a:t>
            </a:r>
            <a:endParaRPr lang="sk-SK" sz="12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sk-SK" sz="1200" b="1" dirty="0" smtClean="0"/>
          </a:p>
          <a:p>
            <a:pPr>
              <a:buNone/>
            </a:pPr>
            <a:endParaRPr lang="sk-SK" sz="1200" b="1" dirty="0" smtClean="0"/>
          </a:p>
          <a:p>
            <a:pPr>
              <a:buNone/>
            </a:pPr>
            <a:endParaRPr lang="sk-SK" sz="1200" b="1" dirty="0" smtClean="0"/>
          </a:p>
          <a:p>
            <a:pPr>
              <a:buNone/>
            </a:pPr>
            <a:endParaRPr lang="sk-SK" sz="1200" b="1" dirty="0" smtClean="0"/>
          </a:p>
          <a:p>
            <a:pPr>
              <a:buNone/>
            </a:pPr>
            <a:endParaRPr lang="sk-SK" sz="1200" b="1" dirty="0" smtClean="0"/>
          </a:p>
          <a:p>
            <a:pPr>
              <a:buNone/>
            </a:pPr>
            <a:endParaRPr lang="sk-SK" sz="1200" b="1" dirty="0" smtClean="0"/>
          </a:p>
          <a:p>
            <a:pPr>
              <a:buNone/>
            </a:pPr>
            <a:endParaRPr lang="sk-SK" sz="1200" b="1" dirty="0" smtClean="0"/>
          </a:p>
          <a:p>
            <a:pPr>
              <a:buNone/>
            </a:pPr>
            <a:endParaRPr lang="sk-SK" sz="1200" b="1" dirty="0" smtClean="0"/>
          </a:p>
          <a:p>
            <a:pPr>
              <a:buNone/>
            </a:pPr>
            <a:endParaRPr lang="sk-SK" sz="1200" b="1" dirty="0" smtClean="0"/>
          </a:p>
          <a:p>
            <a:pPr>
              <a:buNone/>
            </a:pPr>
            <a:endParaRPr lang="sk-SK" sz="1200" b="1" dirty="0" smtClean="0"/>
          </a:p>
          <a:p>
            <a:pPr>
              <a:buNone/>
            </a:pPr>
            <a:endParaRPr lang="sk-SK" sz="1200" b="1" dirty="0" smtClean="0"/>
          </a:p>
          <a:p>
            <a:pPr>
              <a:buNone/>
            </a:pPr>
            <a:endParaRPr lang="sk-SK" sz="1200" b="1" dirty="0" smtClean="0"/>
          </a:p>
          <a:p>
            <a:pPr>
              <a:buNone/>
            </a:pPr>
            <a:endParaRPr lang="sk-SK" sz="1200" b="1" dirty="0" smtClean="0"/>
          </a:p>
          <a:p>
            <a:pPr>
              <a:buNone/>
            </a:pPr>
            <a:endParaRPr lang="sk-SK" sz="1200" b="1" dirty="0" smtClean="0"/>
          </a:p>
          <a:p>
            <a:pPr>
              <a:buNone/>
            </a:pPr>
            <a:endParaRPr lang="sk-SK" sz="1200" b="1" dirty="0" smtClean="0"/>
          </a:p>
          <a:p>
            <a:pPr>
              <a:buNone/>
            </a:pPr>
            <a:r>
              <a:rPr lang="sk-SK" sz="1200" b="1" dirty="0" smtClean="0">
                <a:solidFill>
                  <a:srgbClr val="7030A0"/>
                </a:solidFill>
                <a:hlinkClick r:id="rId4"/>
              </a:rPr>
              <a:t>http</a:t>
            </a:r>
            <a:r>
              <a:rPr lang="sk-SK" sz="1200" b="1" dirty="0" smtClean="0">
                <a:solidFill>
                  <a:srgbClr val="7030A0"/>
                </a:solidFill>
                <a:hlinkClick r:id="rId4"/>
              </a:rPr>
              <a:t>://testp1.sodb-cenzus2011.sk/SODB2011TEST411/Client/default.aspx</a:t>
            </a:r>
            <a:endParaRPr lang="sk-SK" sz="12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sk-SK" sz="1200" b="1" dirty="0" smtClean="0"/>
          </a:p>
          <a:p>
            <a:pPr>
              <a:buNone/>
            </a:pPr>
            <a:endParaRPr lang="en-GB" sz="1200" b="1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771775" y="6400800"/>
            <a:ext cx="3086109" cy="457200"/>
          </a:xfrm>
        </p:spPr>
        <p:txBody>
          <a:bodyPr/>
          <a:lstStyle/>
          <a:p>
            <a:pPr algn="ctr"/>
            <a:r>
              <a:rPr lang="sk-SK" b="1" dirty="0" err="1" smtClean="0">
                <a:solidFill>
                  <a:srgbClr val="0E3378"/>
                </a:solidFill>
              </a:rPr>
              <a:t>Enviro-i-Fórum</a:t>
            </a:r>
            <a:r>
              <a:rPr lang="sk-SK" b="1" dirty="0" smtClean="0">
                <a:solidFill>
                  <a:srgbClr val="0E3378"/>
                </a:solidFill>
              </a:rPr>
              <a:t> </a:t>
            </a:r>
            <a:r>
              <a:rPr lang="en-US" b="1" dirty="0" smtClean="0">
                <a:solidFill>
                  <a:srgbClr val="0E3378"/>
                </a:solidFill>
              </a:rPr>
              <a:t> 201</a:t>
            </a:r>
            <a:r>
              <a:rPr lang="sk-SK" b="1" dirty="0" smtClean="0">
                <a:solidFill>
                  <a:srgbClr val="0E3378"/>
                </a:solidFill>
              </a:rPr>
              <a:t>1</a:t>
            </a:r>
            <a:endParaRPr lang="en-US" b="1" dirty="0">
              <a:solidFill>
                <a:srgbClr val="0E3378"/>
              </a:solidFill>
            </a:endParaRPr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4925" y="6400800"/>
            <a:ext cx="1584325" cy="457200"/>
          </a:xfrm>
        </p:spPr>
        <p:txBody>
          <a:bodyPr/>
          <a:lstStyle/>
          <a:p>
            <a:r>
              <a:rPr lang="sk-SK" dirty="0" smtClean="0">
                <a:solidFill>
                  <a:srgbClr val="0E3378"/>
                </a:solidFill>
              </a:rPr>
              <a:t>7. - 8. júna </a:t>
            </a:r>
            <a:r>
              <a:rPr lang="en-US" dirty="0" smtClean="0">
                <a:solidFill>
                  <a:srgbClr val="0E3378"/>
                </a:solidFill>
              </a:rPr>
              <a:t> 201</a:t>
            </a:r>
            <a:r>
              <a:rPr lang="sk-SK" dirty="0" smtClean="0">
                <a:solidFill>
                  <a:srgbClr val="0E3378"/>
                </a:solidFill>
              </a:rPr>
              <a:t>1</a:t>
            </a:r>
            <a:endParaRPr lang="en-GB" dirty="0">
              <a:solidFill>
                <a:srgbClr val="0E3378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500306"/>
            <a:ext cx="87820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15300" y="0"/>
            <a:ext cx="1028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AT-Yellow">
  <a:themeElements>
    <a:clrScheme name="ESTAT-Yello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TAT-Yellow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ESTAT-Yello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AT-Yello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AT-Yello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AT-Yello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AT-Yello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AT-Yello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AT-Yello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AT-Yello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AT-Yello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AT-Yello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AT-Yello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AT-Yello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ESTAT-Yellow</Template>
  <TotalTime>1529</TotalTime>
  <Words>391</Words>
  <Application>Microsoft Office PowerPoint</Application>
  <PresentationFormat>Předvádění na obrazovce (4:3)</PresentationFormat>
  <Paragraphs>83</Paragraphs>
  <Slides>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ESTAT-Yellow</vt:lpstr>
      <vt:lpstr>Tvorba sčítacích obvodov internetovou aplikáciou. </vt:lpstr>
      <vt:lpstr>Pôsobnosť ústredných orgánov štátnej správy</vt:lpstr>
      <vt:lpstr>SČÍTACIE OBVODY</vt:lpstr>
      <vt:lpstr>APLIKÁCIA NA TVORBU SO</vt:lpstr>
      <vt:lpstr>DODANÉ  PODKLADOVÉ  ÚDAJE</vt:lpstr>
      <vt:lpstr>Nevyhovujúci stav </vt:lpstr>
      <vt:lpstr>Vyhovujúci stav</vt:lpstr>
      <vt:lpstr>ONLINE  APLIKÁCIA</vt:lpstr>
    </vt:vector>
  </TitlesOfParts>
  <Company>European Commission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Aplikácia na tvorbu SO</dc:title>
  <dc:creator>zahn</dc:creator>
  <cp:lastModifiedBy>zahn</cp:lastModifiedBy>
  <cp:revision>44</cp:revision>
  <dcterms:created xsi:type="dcterms:W3CDTF">2009-02-03T14:40:03Z</dcterms:created>
  <dcterms:modified xsi:type="dcterms:W3CDTF">2011-06-04T16:19:15Z</dcterms:modified>
</cp:coreProperties>
</file>